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4" r:id="rId2"/>
    <p:sldId id="258" r:id="rId3"/>
    <p:sldId id="259" r:id="rId4"/>
    <p:sldId id="260" r:id="rId5"/>
    <p:sldId id="261" r:id="rId6"/>
    <p:sldId id="262" r:id="rId7"/>
    <p:sldId id="269" r:id="rId8"/>
    <p:sldId id="263" r:id="rId9"/>
    <p:sldId id="264" r:id="rId10"/>
    <p:sldId id="267" r:id="rId11"/>
    <p:sldId id="265" r:id="rId12"/>
    <p:sldId id="266" r:id="rId13"/>
    <p:sldId id="273" r:id="rId14"/>
    <p:sldId id="268"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B19B1-48D3-4953-82C9-2220A0650EC8}" type="datetimeFigureOut">
              <a:rPr lang="en-US" smtClean="0"/>
              <a:t>4/9/2020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04CEF-0C5D-48B7-8D67-E86275558D82}" type="slidenum">
              <a:rPr lang="en-US" smtClean="0"/>
              <a:t>‹#›</a:t>
            </a:fld>
            <a:endParaRPr lang="en-US"/>
          </a:p>
        </p:txBody>
      </p:sp>
    </p:spTree>
    <p:extLst>
      <p:ext uri="{BB962C8B-B14F-4D97-AF65-F5344CB8AC3E}">
        <p14:creationId xmlns:p14="http://schemas.microsoft.com/office/powerpoint/2010/main" val="299191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case involved Stella</a:t>
            </a:r>
            <a:r>
              <a:rPr lang="en-US" baseline="0" dirty="0" smtClean="0"/>
              <a:t> </a:t>
            </a:r>
            <a:r>
              <a:rPr lang="en-US" baseline="0" dirty="0" err="1" smtClean="0"/>
              <a:t>Lebeck</a:t>
            </a:r>
            <a:r>
              <a:rPr lang="en-US" baseline="0" dirty="0" smtClean="0"/>
              <a:t> who got burned by hot coffee after it spilled over her sweatpants. She had bought the coffee at a </a:t>
            </a:r>
            <a:r>
              <a:rPr lang="en-US" baseline="0" dirty="0" err="1" smtClean="0"/>
              <a:t>drivethrough</a:t>
            </a:r>
            <a:r>
              <a:rPr lang="en-US" baseline="0" dirty="0" smtClean="0"/>
              <a:t> window at McDonalds.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a:t>
            </a:fld>
            <a:endParaRPr lang="en-US"/>
          </a:p>
        </p:txBody>
      </p:sp>
    </p:spTree>
    <p:extLst>
      <p:ext uri="{BB962C8B-B14F-4D97-AF65-F5344CB8AC3E}">
        <p14:creationId xmlns:p14="http://schemas.microsoft.com/office/powerpoint/2010/main" val="3034392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case involves 79</a:t>
            </a:r>
            <a:r>
              <a:rPr lang="en-US" baseline="0" dirty="0" smtClean="0"/>
              <a:t> year old Stella </a:t>
            </a:r>
            <a:r>
              <a:rPr lang="en-US" baseline="0" dirty="0" err="1" smtClean="0"/>
              <a:t>Liebeck</a:t>
            </a:r>
            <a:r>
              <a:rPr lang="en-US" baseline="0" dirty="0" smtClean="0"/>
              <a:t> who bought hot coffee at a McDonald’s drive through window (</a:t>
            </a:r>
            <a:r>
              <a:rPr lang="en-US" sz="1200" dirty="0" smtClean="0"/>
              <a:t>Darryl, 2017</a:t>
            </a:r>
            <a:r>
              <a:rPr lang="en-US" baseline="0" dirty="0" smtClean="0"/>
              <a:t>). Stella had attempted to open its lid when she had placed the container in between her legs. Unfortunately, the hot content of the coffee container spilled and was absorbed by her sweatpants which ended up burning her thighs, buttocks, groin and genital areas. </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2</a:t>
            </a:fld>
            <a:endParaRPr lang="en-US"/>
          </a:p>
        </p:txBody>
      </p:sp>
    </p:spTree>
    <p:extLst>
      <p:ext uri="{BB962C8B-B14F-4D97-AF65-F5344CB8AC3E}">
        <p14:creationId xmlns:p14="http://schemas.microsoft.com/office/powerpoint/2010/main" val="3703146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burns were severe that some</a:t>
            </a:r>
            <a:r>
              <a:rPr lang="en-US" baseline="0" dirty="0" smtClean="0"/>
              <a:t> parts received skin grafts coverage. She filed a case whereby she sought for a settlement of $20,000 (</a:t>
            </a:r>
            <a:r>
              <a:rPr lang="en-US" sz="1200" dirty="0" smtClean="0"/>
              <a:t>Darryl, 2017</a:t>
            </a:r>
            <a:r>
              <a:rPr lang="en-US" baseline="0" dirty="0" smtClean="0"/>
              <a:t>). however, McDonalds failed to settle the amount that Ms. </a:t>
            </a:r>
            <a:r>
              <a:rPr lang="en-US" baseline="0" dirty="0" err="1" smtClean="0"/>
              <a:t>Liebeck</a:t>
            </a:r>
            <a:r>
              <a:rPr lang="en-US" baseline="0" dirty="0" smtClean="0"/>
              <a:t> has asked for.</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3</a:t>
            </a:fld>
            <a:endParaRPr lang="en-US"/>
          </a:p>
        </p:txBody>
      </p:sp>
    </p:spTree>
    <p:extLst>
      <p:ext uri="{BB962C8B-B14F-4D97-AF65-F5344CB8AC3E}">
        <p14:creationId xmlns:p14="http://schemas.microsoft.com/office/powerpoint/2010/main" val="187293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litigation phase, several facts were brought to light. It was found out that the company had received more than 700 claims (</a:t>
            </a:r>
            <a:r>
              <a:rPr lang="en-US" sz="1200" dirty="0" smtClean="0"/>
              <a:t>Darryl, 2017</a:t>
            </a:r>
            <a:r>
              <a:rPr lang="en-US" dirty="0" smtClean="0"/>
              <a:t>).</a:t>
            </a:r>
            <a:r>
              <a:rPr lang="en-US" baseline="0" dirty="0" smtClean="0"/>
              <a:t> The claims involved people who had suffered severe burns similar to those of Ms. </a:t>
            </a:r>
            <a:r>
              <a:rPr lang="en-US" baseline="0" dirty="0" err="1" smtClean="0"/>
              <a:t>Lebeck</a:t>
            </a:r>
            <a:r>
              <a:rPr lang="en-US" baseline="0" dirty="0" smtClean="0"/>
              <a:t>. Thus, the company was aware of the risk that was posed by the extremely hot coffee served to the customers.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4</a:t>
            </a:fld>
            <a:endParaRPr lang="en-US"/>
          </a:p>
        </p:txBody>
      </p:sp>
    </p:spTree>
    <p:extLst>
      <p:ext uri="{BB962C8B-B14F-4D97-AF65-F5344CB8AC3E}">
        <p14:creationId xmlns:p14="http://schemas.microsoft.com/office/powerpoint/2010/main" val="2758176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McDonalds</a:t>
            </a:r>
            <a:r>
              <a:rPr lang="en-US" baseline="0" dirty="0" smtClean="0"/>
              <a:t> agreed that their coffee was hot as it was kept at temperatures between 180 and 190 degrees Fahrenheit (</a:t>
            </a:r>
            <a:r>
              <a:rPr lang="en-US" sz="1200" dirty="0" smtClean="0"/>
              <a:t>Darryl, 2017</a:t>
            </a:r>
            <a:r>
              <a:rPr lang="en-US" baseline="0" dirty="0" smtClean="0"/>
              <a:t>). They claimed that they had been advised to maintain a high temperature by a consultant so that the coffee could have the best taste. In addition, they said that most of the customers took the coffee after reaching home and by that time they believed the temperature could have cooled down.</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5</a:t>
            </a:fld>
            <a:endParaRPr lang="en-US"/>
          </a:p>
        </p:txBody>
      </p:sp>
    </p:spTree>
    <p:extLst>
      <p:ext uri="{BB962C8B-B14F-4D97-AF65-F5344CB8AC3E}">
        <p14:creationId xmlns:p14="http://schemas.microsoft.com/office/powerpoint/2010/main" val="246379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 later on carried out a research that shown that most of the customers took their coffee while still in the car. It was also found out that, the other coffee shops</a:t>
            </a:r>
            <a:r>
              <a:rPr lang="en-US" baseline="0" dirty="0" smtClean="0"/>
              <a:t> sold their coffee while at a temperature between 135 and 140 range (</a:t>
            </a:r>
            <a:r>
              <a:rPr lang="en-US" sz="1200" dirty="0" smtClean="0"/>
              <a:t>Darryl, 2017</a:t>
            </a:r>
            <a:r>
              <a:rPr lang="en-US" baseline="0" dirty="0" smtClean="0"/>
              <a:t>). Liquids at 155 temperatures could not cause such severe burns.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6</a:t>
            </a:fld>
            <a:endParaRPr lang="en-US"/>
          </a:p>
        </p:txBody>
      </p:sp>
    </p:spTree>
    <p:extLst>
      <p:ext uri="{BB962C8B-B14F-4D97-AF65-F5344CB8AC3E}">
        <p14:creationId xmlns:p14="http://schemas.microsoft.com/office/powerpoint/2010/main" val="1503262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McDonald’s legal team asserted that if only Ms. </a:t>
            </a:r>
            <a:r>
              <a:rPr lang="en-US" dirty="0" err="1" smtClean="0"/>
              <a:t>Lebeck</a:t>
            </a:r>
            <a:r>
              <a:rPr lang="en-US" dirty="0" smtClean="0"/>
              <a:t> would have removed her</a:t>
            </a:r>
            <a:r>
              <a:rPr lang="en-US" baseline="0" dirty="0" smtClean="0"/>
              <a:t> sweatpants, she could not have suffered such burns. In addition, she increased the possibility of being burnt by placing the coffee cup in between her thighs (</a:t>
            </a:r>
            <a:r>
              <a:rPr lang="en-US" sz="1200" dirty="0" smtClean="0"/>
              <a:t>Darryl, 2017</a:t>
            </a:r>
            <a:r>
              <a:rPr lang="en-US" baseline="0" dirty="0" smtClean="0"/>
              <a:t>). However, the company agreed to lower the temperature of the coffee.</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7</a:t>
            </a:fld>
            <a:endParaRPr lang="en-US"/>
          </a:p>
        </p:txBody>
      </p:sp>
    </p:spTree>
    <p:extLst>
      <p:ext uri="{BB962C8B-B14F-4D97-AF65-F5344CB8AC3E}">
        <p14:creationId xmlns:p14="http://schemas.microsoft.com/office/powerpoint/2010/main" val="1103242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was some claims from</a:t>
            </a:r>
            <a:r>
              <a:rPr lang="en-US" baseline="0" dirty="0" smtClean="0"/>
              <a:t> McDonalds that the customers were aware of the high temperatures of the coffee. In addition, they asserted that they had indicated that the contents were hot.  However, McDonalds admitted that the warning was not that visible and that the customers were not aware of the risks of the high temperatures (</a:t>
            </a:r>
            <a:r>
              <a:rPr lang="en-US" sz="1200" dirty="0" smtClean="0"/>
              <a:t>Darryl, 2017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8</a:t>
            </a:fld>
            <a:endParaRPr lang="en-US"/>
          </a:p>
        </p:txBody>
      </p:sp>
    </p:spTree>
    <p:extLst>
      <p:ext uri="{BB962C8B-B14F-4D97-AF65-F5344CB8AC3E}">
        <p14:creationId xmlns:p14="http://schemas.microsoft.com/office/powerpoint/2010/main" val="1987282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quality assurance manager’s testimony finished the company when he asserted that the company required its shops to maintain</a:t>
            </a:r>
            <a:r>
              <a:rPr lang="en-US" baseline="0" dirty="0" smtClean="0"/>
              <a:t> such a high temperature. He also admitted to the fact that such high temperatures exposed the buyers at a risk of third-degree burns (</a:t>
            </a:r>
            <a:r>
              <a:rPr lang="en-US" sz="1200" dirty="0" smtClean="0"/>
              <a:t>Darryl, 2017</a:t>
            </a:r>
            <a:r>
              <a:rPr lang="en-US" baseline="0" dirty="0" smtClean="0"/>
              <a:t>). Despite of all the risks that were associated with the high temperatures, McDonalds had no plans of reducing the temperatures.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9</a:t>
            </a:fld>
            <a:endParaRPr lang="en-US"/>
          </a:p>
        </p:txBody>
      </p:sp>
    </p:spTree>
    <p:extLst>
      <p:ext uri="{BB962C8B-B14F-4D97-AF65-F5344CB8AC3E}">
        <p14:creationId xmlns:p14="http://schemas.microsoft.com/office/powerpoint/2010/main" val="2507062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 liability insurance is a type of insurance that covers claims</a:t>
            </a:r>
            <a:r>
              <a:rPr lang="en-US" baseline="0" dirty="0" smtClean="0"/>
              <a:t> that results to lawsuits due to damages caused by a product (</a:t>
            </a:r>
            <a:r>
              <a:rPr lang="en-US" sz="1200" dirty="0" err="1" smtClean="0"/>
              <a:t>Daller</a:t>
            </a:r>
            <a:r>
              <a:rPr lang="en-US" sz="1200" dirty="0" smtClean="0"/>
              <a:t>, 2015</a:t>
            </a:r>
            <a:r>
              <a:rPr lang="en-US" baseline="0" dirty="0" smtClean="0"/>
              <a:t>). In the case of McDonalds, the product that caused damages is the hot coffee. It caused full-thickness burns on the thighs, buttocks, groin and genital areas. </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10</a:t>
            </a:fld>
            <a:endParaRPr lang="en-US"/>
          </a:p>
        </p:txBody>
      </p:sp>
    </p:spTree>
    <p:extLst>
      <p:ext uri="{BB962C8B-B14F-4D97-AF65-F5344CB8AC3E}">
        <p14:creationId xmlns:p14="http://schemas.microsoft.com/office/powerpoint/2010/main" val="3526390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different types of insurance that are relevant in this case. One of the type of insurances is the accident insurance which covers costs that are connected to an</a:t>
            </a:r>
            <a:r>
              <a:rPr lang="en-US" baseline="0" dirty="0" smtClean="0"/>
              <a:t> injury during an accident. This kind of insurance covers for damages caused by burns.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11</a:t>
            </a:fld>
            <a:endParaRPr lang="en-US"/>
          </a:p>
        </p:txBody>
      </p:sp>
    </p:spTree>
    <p:extLst>
      <p:ext uri="{BB962C8B-B14F-4D97-AF65-F5344CB8AC3E}">
        <p14:creationId xmlns:p14="http://schemas.microsoft.com/office/powerpoint/2010/main" val="3975074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Supreme Court found McDonalds guilty</a:t>
            </a:r>
            <a:r>
              <a:rPr lang="en-US" baseline="0" dirty="0" smtClean="0"/>
              <a:t> and instructed them to pay $480,000 to </a:t>
            </a:r>
            <a:r>
              <a:rPr lang="en-US" baseline="0" dirty="0" err="1" smtClean="0"/>
              <a:t>Ms.Lebeck</a:t>
            </a:r>
            <a:r>
              <a:rPr lang="en-US" baseline="0" dirty="0" smtClean="0"/>
              <a:t> for compensation of the damages that they caused. However, the company approached her and resulted to paying a smaller amount.</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12</a:t>
            </a:fld>
            <a:endParaRPr lang="en-US"/>
          </a:p>
        </p:txBody>
      </p:sp>
    </p:spTree>
    <p:extLst>
      <p:ext uri="{BB962C8B-B14F-4D97-AF65-F5344CB8AC3E}">
        <p14:creationId xmlns:p14="http://schemas.microsoft.com/office/powerpoint/2010/main" val="2727756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juror founds out that</a:t>
            </a:r>
            <a:r>
              <a:rPr lang="en-US" baseline="0" dirty="0" smtClean="0"/>
              <a:t> McDonald’s was not serious about the already reported cases. They decided that the company was to compensate Ms. </a:t>
            </a:r>
            <a:r>
              <a:rPr lang="en-US" baseline="0" dirty="0" err="1" smtClean="0"/>
              <a:t>Lebeck</a:t>
            </a:r>
            <a:r>
              <a:rPr lang="en-US" baseline="0" dirty="0" smtClean="0"/>
              <a:t> an amount of $480,000 (</a:t>
            </a:r>
            <a:r>
              <a:rPr lang="en-US" sz="1200" dirty="0" smtClean="0"/>
              <a:t>Darryl, 2017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13</a:t>
            </a:fld>
            <a:endParaRPr lang="en-US"/>
          </a:p>
        </p:txBody>
      </p:sp>
    </p:spTree>
    <p:extLst>
      <p:ext uri="{BB962C8B-B14F-4D97-AF65-F5344CB8AC3E}">
        <p14:creationId xmlns:p14="http://schemas.microsoft.com/office/powerpoint/2010/main" val="2059197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after the McDonald’s Coffee case, the coffee vendors seem to have changed</a:t>
            </a:r>
            <a:r>
              <a:rPr lang="en-US" baseline="0" dirty="0" smtClean="0"/>
              <a:t> slightly. They have resulted to sticking warning labels on the coffee mugs. They have indicated that the contents are hot (</a:t>
            </a:r>
            <a:r>
              <a:rPr lang="en-US" sz="1200" dirty="0" smtClean="0"/>
              <a:t>Darryl, 2017</a:t>
            </a:r>
            <a:r>
              <a:rPr lang="en-US" baseline="0" dirty="0" smtClean="0"/>
              <a:t>). However, like for the case of McDonalds, they seem to have maintained the temperature of the coffee that they brew.</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14</a:t>
            </a:fld>
            <a:endParaRPr lang="en-US"/>
          </a:p>
        </p:txBody>
      </p:sp>
    </p:spTree>
    <p:extLst>
      <p:ext uri="{BB962C8B-B14F-4D97-AF65-F5344CB8AC3E}">
        <p14:creationId xmlns:p14="http://schemas.microsoft.com/office/powerpoint/2010/main" val="107358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litigation phase, it was found out that there had been around 700 other similar cases reported between 1982 to 1992. however, McDonalds seemed to be not concerned that much since they had done little about it. McDonalds were found guilty and were supposed to compensate Ms. </a:t>
            </a:r>
            <a:r>
              <a:rPr lang="en-US" baseline="0" dirty="0" err="1" smtClean="0"/>
              <a:t>Lebeck</a:t>
            </a:r>
            <a:r>
              <a:rPr lang="en-US" baseline="0" dirty="0" smtClean="0"/>
              <a:t> $480,000. but, instead they approached her and ended up paying less. </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15</a:t>
            </a:fld>
            <a:endParaRPr lang="en-US"/>
          </a:p>
        </p:txBody>
      </p:sp>
    </p:spTree>
    <p:extLst>
      <p:ext uri="{BB962C8B-B14F-4D97-AF65-F5344CB8AC3E}">
        <p14:creationId xmlns:p14="http://schemas.microsoft.com/office/powerpoint/2010/main" val="2446946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case involved the product liability policy.</a:t>
            </a:r>
            <a:r>
              <a:rPr lang="en-US" baseline="0" dirty="0" smtClean="0"/>
              <a:t> The policy caters for any damage that is caused to the customers by the products (</a:t>
            </a:r>
            <a:r>
              <a:rPr lang="en-US" sz="1200" dirty="0" err="1" smtClean="0"/>
              <a:t>Daller</a:t>
            </a:r>
            <a:r>
              <a:rPr lang="en-US" sz="1200" dirty="0" smtClean="0"/>
              <a:t>, 2015</a:t>
            </a:r>
            <a:r>
              <a:rPr lang="en-US" baseline="0" dirty="0" smtClean="0"/>
              <a:t>). For instance, Ms. </a:t>
            </a:r>
            <a:r>
              <a:rPr lang="en-US" baseline="0" dirty="0" err="1" smtClean="0"/>
              <a:t>Lebeck</a:t>
            </a:r>
            <a:r>
              <a:rPr lang="en-US" baseline="0" dirty="0" smtClean="0"/>
              <a:t> got </a:t>
            </a:r>
            <a:r>
              <a:rPr lang="en-US" baseline="0" dirty="0" err="1" smtClean="0"/>
              <a:t>compenstated</a:t>
            </a:r>
            <a:r>
              <a:rPr lang="en-US" baseline="0" dirty="0" smtClean="0"/>
              <a:t> due to the burns that she sustained after the hot coffee spilled over her sweatpants. However, the companies dealing with hot coffee seems not to have changed that much – they have marinated the temperatures of their coffee pots. But, they have stuck warning labels indicating that the contents are hot to act just as a reminder to their customers.</a:t>
            </a:r>
            <a:endParaRPr lang="en-US" dirty="0"/>
          </a:p>
        </p:txBody>
      </p:sp>
      <p:sp>
        <p:nvSpPr>
          <p:cNvPr id="4" name="Slide Number Placeholder 3"/>
          <p:cNvSpPr>
            <a:spLocks noGrp="1"/>
          </p:cNvSpPr>
          <p:nvPr>
            <p:ph type="sldNum" sz="quarter" idx="10"/>
          </p:nvPr>
        </p:nvSpPr>
        <p:spPr/>
        <p:txBody>
          <a:bodyPr/>
          <a:lstStyle/>
          <a:p>
            <a:fld id="{44C04CEF-0C5D-48B7-8D67-E86275558D82}" type="slidenum">
              <a:rPr lang="en-US" smtClean="0"/>
              <a:t>16</a:t>
            </a:fld>
            <a:endParaRPr lang="en-US"/>
          </a:p>
        </p:txBody>
      </p:sp>
    </p:spTree>
    <p:extLst>
      <p:ext uri="{BB962C8B-B14F-4D97-AF65-F5344CB8AC3E}">
        <p14:creationId xmlns:p14="http://schemas.microsoft.com/office/powerpoint/2010/main" val="249146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613788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201095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45729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1862425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1A5AAE6-B1B5-4F1C-8E14-28B3D7A31671}" type="datetimeFigureOut">
              <a:rPr lang="en-US" smtClean="0"/>
              <a:t>4/9/2020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99235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1A5AAE6-B1B5-4F1C-8E14-28B3D7A31671}" type="datetimeFigureOut">
              <a:rPr lang="en-US" smtClean="0"/>
              <a:t>4/9/2020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88819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5AAE6-B1B5-4F1C-8E14-28B3D7A31671}" type="datetimeFigureOut">
              <a:rPr lang="en-US" smtClean="0"/>
              <a:t>4/9/2020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493605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5815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828309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290388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A2346F-D6C1-4563-9268-C8D08554731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74793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843248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A2346F-D6C1-4563-9268-C8D08554731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42657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1A5AAE6-B1B5-4F1C-8E14-28B3D7A31671}" type="datetimeFigureOut">
              <a:rPr lang="en-US" smtClean="0"/>
              <a:t>4/9/2020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2296960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3679119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5AAE6-B1B5-4F1C-8E14-28B3D7A31671}" type="datetimeFigureOut">
              <a:rPr lang="en-US" smtClean="0"/>
              <a:t>4/9/2020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A2346F-D6C1-4563-9268-C8D08554731D}" type="slidenum">
              <a:rPr lang="en-US" smtClean="0"/>
              <a:t>‹#›</a:t>
            </a:fld>
            <a:endParaRPr lang="en-US"/>
          </a:p>
        </p:txBody>
      </p:sp>
    </p:spTree>
    <p:extLst>
      <p:ext uri="{BB962C8B-B14F-4D97-AF65-F5344CB8AC3E}">
        <p14:creationId xmlns:p14="http://schemas.microsoft.com/office/powerpoint/2010/main" val="2055035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1A5AAE6-B1B5-4F1C-8E14-28B3D7A31671}" type="datetimeFigureOut">
              <a:rPr lang="en-US" smtClean="0"/>
              <a:t>4/9/2020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6A2346F-D6C1-4563-9268-C8D08554731D}" type="slidenum">
              <a:rPr lang="en-US" smtClean="0"/>
              <a:t>‹#›</a:t>
            </a:fld>
            <a:endParaRPr lang="en-US"/>
          </a:p>
        </p:txBody>
      </p:sp>
    </p:spTree>
    <p:extLst>
      <p:ext uri="{BB962C8B-B14F-4D97-AF65-F5344CB8AC3E}">
        <p14:creationId xmlns:p14="http://schemas.microsoft.com/office/powerpoint/2010/main" val="3161106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McDonald’s Hot Coffee Case</a:t>
            </a:r>
            <a:endParaRPr lang="en-US" dirty="0"/>
          </a:p>
        </p:txBody>
      </p:sp>
      <p:sp>
        <p:nvSpPr>
          <p:cNvPr id="6" name="Picture Placeholder 5"/>
          <p:cNvSpPr>
            <a:spLocks noGrp="1"/>
          </p:cNvSpPr>
          <p:nvPr>
            <p:ph type="pic" idx="1"/>
          </p:nvPr>
        </p:nvSpPr>
        <p:spPr/>
      </p:sp>
      <p:sp>
        <p:nvSpPr>
          <p:cNvPr id="4" name="Text Placeholder 3"/>
          <p:cNvSpPr>
            <a:spLocks noGrp="1"/>
          </p:cNvSpPr>
          <p:nvPr>
            <p:ph type="body" sz="half" idx="2"/>
          </p:nvPr>
        </p:nvSpPr>
        <p:spPr>
          <a:xfrm>
            <a:off x="2589213" y="5367338"/>
            <a:ext cx="8915400" cy="1165984"/>
          </a:xfrm>
        </p:spPr>
        <p:txBody>
          <a:bodyPr>
            <a:normAutofit lnSpcReduction="10000"/>
          </a:bodyPr>
          <a:lstStyle/>
          <a:p>
            <a:r>
              <a:rPr lang="en-US" dirty="0" smtClean="0"/>
              <a:t>Name:</a:t>
            </a:r>
          </a:p>
          <a:p>
            <a:r>
              <a:rPr lang="en-US" dirty="0" smtClean="0"/>
              <a:t>Tutor:</a:t>
            </a:r>
          </a:p>
          <a:p>
            <a:r>
              <a:rPr lang="en-US" dirty="0"/>
              <a:t>C</a:t>
            </a:r>
            <a:r>
              <a:rPr lang="en-US" dirty="0" smtClean="0"/>
              <a:t>ourse: </a:t>
            </a:r>
          </a:p>
          <a:p>
            <a:r>
              <a:rPr lang="en-US" dirty="0"/>
              <a:t>C</a:t>
            </a:r>
            <a:r>
              <a:rPr lang="en-US" dirty="0" smtClean="0"/>
              <a:t>ourse Code:</a:t>
            </a:r>
            <a:endParaRPr lang="en-US" dirty="0"/>
          </a:p>
        </p:txBody>
      </p:sp>
      <p:pic>
        <p:nvPicPr>
          <p:cNvPr id="1026" name="Picture 2" descr="Not Just a Hot Cup Anymore - The New York Ti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212" y="634965"/>
            <a:ext cx="8915400" cy="385497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143085" y="4505958"/>
            <a:ext cx="6096000" cy="461665"/>
          </a:xfrm>
          <a:prstGeom prst="rect">
            <a:avLst/>
          </a:prstGeom>
        </p:spPr>
        <p:txBody>
          <a:bodyPr>
            <a:spAutoFit/>
          </a:bodyPr>
          <a:lstStyle/>
          <a:p>
            <a:r>
              <a:rPr lang="en-US" sz="1200" dirty="0"/>
              <a:t>https://static01.nyt.com/images/2013/10/21/business/media/retro-report-mcdonalds-still/retro-report-mcdonalds-still-thumbLarge-v4.png</a:t>
            </a:r>
          </a:p>
        </p:txBody>
      </p:sp>
    </p:spTree>
    <p:extLst>
      <p:ext uri="{BB962C8B-B14F-4D97-AF65-F5344CB8AC3E}">
        <p14:creationId xmlns:p14="http://schemas.microsoft.com/office/powerpoint/2010/main" val="426002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838200" y="1825625"/>
            <a:ext cx="5074085" cy="4351338"/>
          </a:xfrm>
        </p:spPr>
        <p:txBody>
          <a:bodyPr>
            <a:normAutofit fontScale="92500" lnSpcReduction="10000"/>
          </a:bodyPr>
          <a:lstStyle/>
          <a:p>
            <a:r>
              <a:rPr lang="en-US" sz="2000" dirty="0" smtClean="0"/>
              <a:t>The case involves Stella </a:t>
            </a:r>
            <a:r>
              <a:rPr lang="en-US" sz="2000" dirty="0" err="1" smtClean="0"/>
              <a:t>Liebeck</a:t>
            </a:r>
            <a:r>
              <a:rPr lang="en-US" sz="2000" dirty="0" smtClean="0"/>
              <a:t> who was burned by hot coffee.</a:t>
            </a:r>
          </a:p>
          <a:p>
            <a:r>
              <a:rPr lang="en-US" sz="2000" dirty="0" smtClean="0"/>
              <a:t>She bought the hot coffee at a local McDonald’s drive through window.</a:t>
            </a:r>
          </a:p>
          <a:p>
            <a:r>
              <a:rPr lang="en-US" sz="2000" dirty="0" smtClean="0"/>
              <a:t>She was attempting to open the lid.</a:t>
            </a:r>
          </a:p>
          <a:p>
            <a:r>
              <a:rPr lang="en-US" sz="2000" dirty="0" smtClean="0"/>
              <a:t>She placed the coffee between her legs in order to add cream and sugar.</a:t>
            </a:r>
          </a:p>
          <a:p>
            <a:r>
              <a:rPr lang="en-US" sz="2000" dirty="0" smtClean="0"/>
              <a:t>Unluckily the hot coffee spilled onto her laps.</a:t>
            </a:r>
          </a:p>
          <a:p>
            <a:r>
              <a:rPr lang="en-US" sz="2000" dirty="0" smtClean="0"/>
              <a:t>The hot contents were absorbed by sweatpants.</a:t>
            </a:r>
          </a:p>
          <a:p>
            <a:r>
              <a:rPr lang="en-US" sz="2000" dirty="0" smtClean="0"/>
              <a:t>She got severely burned on her thighs, buttocks, groin and genital areas.</a:t>
            </a:r>
            <a:endParaRPr lang="en-US" sz="2000" dirty="0"/>
          </a:p>
        </p:txBody>
      </p:sp>
      <p:pic>
        <p:nvPicPr>
          <p:cNvPr id="1026" name="Picture 2" descr="THE MCDONALD'S HOT COFFEE AND ITS FALLOUT. The Stella Award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285" y="1690687"/>
            <a:ext cx="4697260" cy="30692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012493" y="5373759"/>
            <a:ext cx="5437731" cy="338554"/>
          </a:xfrm>
          <a:prstGeom prst="rect">
            <a:avLst/>
          </a:prstGeom>
        </p:spPr>
        <p:txBody>
          <a:bodyPr wrap="square">
            <a:spAutoFit/>
          </a:bodyPr>
          <a:lstStyle/>
          <a:p>
            <a:r>
              <a:rPr lang="en-US" sz="1600" dirty="0" smtClean="0"/>
              <a:t>https://images.slideplayer.com/42/11317543/slides/slide_5.jpg</a:t>
            </a:r>
            <a:endParaRPr lang="en-US" sz="1600" dirty="0"/>
          </a:p>
        </p:txBody>
      </p:sp>
    </p:spTree>
    <p:extLst>
      <p:ext uri="{BB962C8B-B14F-4D97-AF65-F5344CB8AC3E}">
        <p14:creationId xmlns:p14="http://schemas.microsoft.com/office/powerpoint/2010/main" val="144186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838201" y="1825625"/>
            <a:ext cx="4661452" cy="4351338"/>
          </a:xfrm>
        </p:spPr>
        <p:txBody>
          <a:bodyPr>
            <a:noAutofit/>
          </a:bodyPr>
          <a:lstStyle/>
          <a:p>
            <a:r>
              <a:rPr lang="en-US" sz="2000" dirty="0" smtClean="0"/>
              <a:t>She was hospitalized  for 8 days for treatment of the burns.</a:t>
            </a:r>
          </a:p>
          <a:p>
            <a:r>
              <a:rPr lang="en-US" sz="2000" dirty="0" smtClean="0"/>
              <a:t>She received debridement and local wound care. </a:t>
            </a:r>
          </a:p>
          <a:p>
            <a:r>
              <a:rPr lang="en-US" sz="2000" dirty="0" smtClean="0"/>
              <a:t>The areas which were severely burned received skin grafts coverage.</a:t>
            </a:r>
          </a:p>
          <a:p>
            <a:r>
              <a:rPr lang="en-US" sz="2000" dirty="0" smtClean="0"/>
              <a:t>Stella </a:t>
            </a:r>
            <a:r>
              <a:rPr lang="en-US" sz="2000" dirty="0" err="1" smtClean="0"/>
              <a:t>Liebeck</a:t>
            </a:r>
            <a:r>
              <a:rPr lang="en-US" sz="2000" dirty="0" smtClean="0"/>
              <a:t> filed a suit against McDonalds</a:t>
            </a:r>
          </a:p>
          <a:p>
            <a:r>
              <a:rPr lang="en-US" sz="2000" dirty="0" smtClean="0"/>
              <a:t>She sought to settle for $20,000 to cater for her medical bills.</a:t>
            </a:r>
          </a:p>
          <a:p>
            <a:r>
              <a:rPr lang="en-US" sz="2000" dirty="0" smtClean="0"/>
              <a:t>McDonalds did not agree to settle the medical bill.</a:t>
            </a:r>
            <a:endParaRPr lang="en-US" sz="2000" dirty="0"/>
          </a:p>
        </p:txBody>
      </p:sp>
      <p:pic>
        <p:nvPicPr>
          <p:cNvPr id="2050" name="Picture 2" descr="Liebeck v McDonald's L1 English case 30/11/2016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653" y="1825625"/>
            <a:ext cx="5724938" cy="33153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691455" y="5474289"/>
            <a:ext cx="5341334" cy="369332"/>
          </a:xfrm>
          <a:prstGeom prst="rect">
            <a:avLst/>
          </a:prstGeom>
        </p:spPr>
        <p:txBody>
          <a:bodyPr wrap="none">
            <a:spAutoFit/>
          </a:bodyPr>
          <a:lstStyle/>
          <a:p>
            <a:r>
              <a:rPr lang="en-US" dirty="0" smtClean="0"/>
              <a:t>https://i.ytimg.com/vi/ppjPxynnxtM/maxresdefault.jpg</a:t>
            </a:r>
            <a:endParaRPr lang="en-US" dirty="0"/>
          </a:p>
        </p:txBody>
      </p:sp>
    </p:spTree>
    <p:extLst>
      <p:ext uri="{BB962C8B-B14F-4D97-AF65-F5344CB8AC3E}">
        <p14:creationId xmlns:p14="http://schemas.microsoft.com/office/powerpoint/2010/main" val="359620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0" y="1825625"/>
            <a:ext cx="4860235" cy="4351338"/>
          </a:xfrm>
        </p:spPr>
        <p:txBody>
          <a:bodyPr>
            <a:normAutofit fontScale="85000" lnSpcReduction="10000"/>
          </a:bodyPr>
          <a:lstStyle/>
          <a:p>
            <a:r>
              <a:rPr lang="en-US" sz="2400" dirty="0" smtClean="0"/>
              <a:t>The litigation phase brought about several interesting facts.</a:t>
            </a:r>
          </a:p>
          <a:p>
            <a:r>
              <a:rPr lang="en-US" sz="2400" dirty="0" smtClean="0"/>
              <a:t>McDonalds had faced more than 700 claims.</a:t>
            </a:r>
          </a:p>
          <a:p>
            <a:r>
              <a:rPr lang="en-US" sz="2400" dirty="0" smtClean="0"/>
              <a:t>The claims involved people who had suffered burns from the coffee</a:t>
            </a:r>
          </a:p>
          <a:p>
            <a:r>
              <a:rPr lang="en-US" sz="2400" dirty="0" smtClean="0"/>
              <a:t>The claims dated between 1982 to 1992.</a:t>
            </a:r>
          </a:p>
          <a:p>
            <a:r>
              <a:rPr lang="en-US" sz="2400" dirty="0" smtClean="0"/>
              <a:t>Some claims involved full-thickness burns.</a:t>
            </a:r>
          </a:p>
          <a:p>
            <a:r>
              <a:rPr lang="en-US" sz="2400" dirty="0" smtClean="0"/>
              <a:t>The claims showed that the company knew of the risk posed by the hot coffee.</a:t>
            </a:r>
          </a:p>
          <a:p>
            <a:endParaRPr lang="en-US" dirty="0"/>
          </a:p>
        </p:txBody>
      </p:sp>
      <p:pic>
        <p:nvPicPr>
          <p:cNvPr id="4" name="Picture 3"/>
          <p:cNvPicPr>
            <a:picLocks noChangeAspect="1"/>
          </p:cNvPicPr>
          <p:nvPr/>
        </p:nvPicPr>
        <p:blipFill>
          <a:blip r:embed="rId3"/>
          <a:stretch>
            <a:fillRect/>
          </a:stretch>
        </p:blipFill>
        <p:spPr>
          <a:xfrm>
            <a:off x="5698435" y="1825624"/>
            <a:ext cx="4762500" cy="3342723"/>
          </a:xfrm>
          <a:prstGeom prst="rect">
            <a:avLst/>
          </a:prstGeom>
        </p:spPr>
      </p:pic>
      <p:sp>
        <p:nvSpPr>
          <p:cNvPr id="5" name="Rectangle 4"/>
          <p:cNvSpPr/>
          <p:nvPr/>
        </p:nvSpPr>
        <p:spPr>
          <a:xfrm>
            <a:off x="5420139" y="5303283"/>
            <a:ext cx="6096000" cy="646331"/>
          </a:xfrm>
          <a:prstGeom prst="rect">
            <a:avLst/>
          </a:prstGeom>
        </p:spPr>
        <p:txBody>
          <a:bodyPr>
            <a:spAutoFit/>
          </a:bodyPr>
          <a:lstStyle/>
          <a:p>
            <a:r>
              <a:rPr lang="en-US" dirty="0" smtClean="0"/>
              <a:t>https://injuryattorneyflorida.com/wp-content/uploads/2014/03/McDonalds-Hot-Coffee-Case.jpg</a:t>
            </a:r>
            <a:endParaRPr lang="en-US" dirty="0"/>
          </a:p>
        </p:txBody>
      </p:sp>
    </p:spTree>
    <p:extLst>
      <p:ext uri="{BB962C8B-B14F-4D97-AF65-F5344CB8AC3E}">
        <p14:creationId xmlns:p14="http://schemas.microsoft.com/office/powerpoint/2010/main" val="327728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0" y="1825625"/>
            <a:ext cx="5072270" cy="4351338"/>
          </a:xfrm>
        </p:spPr>
        <p:txBody>
          <a:bodyPr>
            <a:normAutofit fontScale="92500" lnSpcReduction="20000"/>
          </a:bodyPr>
          <a:lstStyle/>
          <a:p>
            <a:r>
              <a:rPr lang="en-US" sz="2000" dirty="0" smtClean="0"/>
              <a:t>McDonalds gave in to the claims.</a:t>
            </a:r>
          </a:p>
          <a:p>
            <a:r>
              <a:rPr lang="en-US" sz="2000" dirty="0" smtClean="0"/>
              <a:t>They admitted that they kept the coffee temperature between 180 and 190 degrees Fahrenheit.</a:t>
            </a:r>
          </a:p>
          <a:p>
            <a:r>
              <a:rPr lang="en-US" sz="2000" dirty="0" smtClean="0"/>
              <a:t>They claimed that a consultant had advised them to keep the coffee at that high temperature.</a:t>
            </a:r>
          </a:p>
          <a:p>
            <a:r>
              <a:rPr lang="en-US" sz="2000" dirty="0" smtClean="0"/>
              <a:t>Coffee had the best taste at such high temperatures.</a:t>
            </a:r>
          </a:p>
          <a:p>
            <a:r>
              <a:rPr lang="en-US" sz="2000" dirty="0"/>
              <a:t>M</a:t>
            </a:r>
            <a:r>
              <a:rPr lang="en-US" sz="2000" dirty="0" smtClean="0"/>
              <a:t>cDonalds claimed that customers consumed the coffee after they got at home or work.</a:t>
            </a:r>
          </a:p>
          <a:p>
            <a:r>
              <a:rPr lang="en-US" sz="2000" dirty="0" smtClean="0"/>
              <a:t>The temperatures could have cooled down by that time.</a:t>
            </a:r>
            <a:endParaRPr lang="en-US" sz="2000" dirty="0"/>
          </a:p>
        </p:txBody>
      </p:sp>
      <p:pic>
        <p:nvPicPr>
          <p:cNvPr id="4" name="Picture 3"/>
          <p:cNvPicPr>
            <a:picLocks noChangeAspect="1"/>
          </p:cNvPicPr>
          <p:nvPr/>
        </p:nvPicPr>
        <p:blipFill>
          <a:blip r:embed="rId3"/>
          <a:stretch>
            <a:fillRect/>
          </a:stretch>
        </p:blipFill>
        <p:spPr>
          <a:xfrm>
            <a:off x="6095999" y="1825626"/>
            <a:ext cx="5257801" cy="3369226"/>
          </a:xfrm>
          <a:prstGeom prst="rect">
            <a:avLst/>
          </a:prstGeom>
        </p:spPr>
      </p:pic>
      <p:sp>
        <p:nvSpPr>
          <p:cNvPr id="5" name="Rectangle 4"/>
          <p:cNvSpPr/>
          <p:nvPr/>
        </p:nvSpPr>
        <p:spPr>
          <a:xfrm>
            <a:off x="5676899" y="5329789"/>
            <a:ext cx="6096000" cy="646331"/>
          </a:xfrm>
          <a:prstGeom prst="rect">
            <a:avLst/>
          </a:prstGeom>
        </p:spPr>
        <p:txBody>
          <a:bodyPr>
            <a:spAutoFit/>
          </a:bodyPr>
          <a:lstStyle/>
          <a:p>
            <a:r>
              <a:rPr lang="en-US" dirty="0" smtClean="0"/>
              <a:t>https://www.californiaaccidentattorneysblog.com/files/2018/02/Depositphotos_176767470_s-2015-300x225.jpg</a:t>
            </a:r>
            <a:endParaRPr lang="en-US" dirty="0"/>
          </a:p>
        </p:txBody>
      </p:sp>
    </p:spTree>
    <p:extLst>
      <p:ext uri="{BB962C8B-B14F-4D97-AF65-F5344CB8AC3E}">
        <p14:creationId xmlns:p14="http://schemas.microsoft.com/office/powerpoint/2010/main" val="1612583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0" y="1825625"/>
            <a:ext cx="5271052" cy="4351338"/>
          </a:xfrm>
        </p:spPr>
        <p:txBody>
          <a:bodyPr>
            <a:normAutofit fontScale="92500" lnSpcReduction="20000"/>
          </a:bodyPr>
          <a:lstStyle/>
          <a:p>
            <a:r>
              <a:rPr lang="en-US" dirty="0" smtClean="0"/>
              <a:t>The company’s later research shown that  most customers drank the coffee while in the car.</a:t>
            </a:r>
          </a:p>
          <a:p>
            <a:r>
              <a:rPr lang="en-US" dirty="0" smtClean="0"/>
              <a:t>The company admitted that they never studied the risks linked to high temperature.</a:t>
            </a:r>
          </a:p>
          <a:p>
            <a:r>
              <a:rPr lang="en-US" dirty="0" smtClean="0"/>
              <a:t>It was found out that other shops sold their coffee at temperatures between 135 and 140 degrees.</a:t>
            </a:r>
          </a:p>
          <a:p>
            <a:r>
              <a:rPr lang="en-US" dirty="0" smtClean="0"/>
              <a:t>It was found out that liquids at 180 degrees causes full-thickness burn in two to seven seconds.</a:t>
            </a:r>
          </a:p>
          <a:p>
            <a:r>
              <a:rPr lang="en-US" dirty="0" smtClean="0"/>
              <a:t>Liquids with 155 degrees temperatures would probably not cause such burns.</a:t>
            </a:r>
          </a:p>
          <a:p>
            <a:r>
              <a:rPr lang="en-US" dirty="0" smtClean="0"/>
              <a:t>If the coffee bought by </a:t>
            </a:r>
            <a:r>
              <a:rPr lang="en-US" dirty="0" err="1" smtClean="0"/>
              <a:t>Liebeck</a:t>
            </a:r>
            <a:r>
              <a:rPr lang="en-US" dirty="0" smtClean="0"/>
              <a:t> was 155 degree it would not have caused severe burns.</a:t>
            </a:r>
            <a:endParaRPr lang="en-US" dirty="0"/>
          </a:p>
        </p:txBody>
      </p:sp>
      <p:pic>
        <p:nvPicPr>
          <p:cNvPr id="4" name="Picture 3"/>
          <p:cNvPicPr>
            <a:picLocks noChangeAspect="1"/>
          </p:cNvPicPr>
          <p:nvPr/>
        </p:nvPicPr>
        <p:blipFill>
          <a:blip r:embed="rId3"/>
          <a:stretch>
            <a:fillRect/>
          </a:stretch>
        </p:blipFill>
        <p:spPr>
          <a:xfrm>
            <a:off x="6109252" y="1825625"/>
            <a:ext cx="5244548" cy="3037923"/>
          </a:xfrm>
          <a:prstGeom prst="rect">
            <a:avLst/>
          </a:prstGeom>
        </p:spPr>
      </p:pic>
      <p:sp>
        <p:nvSpPr>
          <p:cNvPr id="5" name="Rectangle 4"/>
          <p:cNvSpPr/>
          <p:nvPr/>
        </p:nvSpPr>
        <p:spPr>
          <a:xfrm>
            <a:off x="6096000" y="5058590"/>
            <a:ext cx="5420139" cy="923330"/>
          </a:xfrm>
          <a:prstGeom prst="rect">
            <a:avLst/>
          </a:prstGeom>
        </p:spPr>
        <p:txBody>
          <a:bodyPr wrap="square">
            <a:spAutoFit/>
          </a:bodyPr>
          <a:lstStyle/>
          <a:p>
            <a:r>
              <a:rPr lang="en-US" dirty="0" smtClean="0"/>
              <a:t>https://www.forensisgroup.com/wp-content/uploads/2016/03/product-liability-mc-donald-coffee-forensisgroup.jpg</a:t>
            </a:r>
            <a:endParaRPr lang="en-US" dirty="0"/>
          </a:p>
        </p:txBody>
      </p:sp>
    </p:spTree>
    <p:extLst>
      <p:ext uri="{BB962C8B-B14F-4D97-AF65-F5344CB8AC3E}">
        <p14:creationId xmlns:p14="http://schemas.microsoft.com/office/powerpoint/2010/main" val="3876412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1" y="1825625"/>
            <a:ext cx="3137452" cy="4351338"/>
          </a:xfrm>
        </p:spPr>
        <p:txBody>
          <a:bodyPr>
            <a:normAutofit fontScale="77500" lnSpcReduction="20000"/>
          </a:bodyPr>
          <a:lstStyle/>
          <a:p>
            <a:r>
              <a:rPr lang="en-US" sz="2200" dirty="0" smtClean="0"/>
              <a:t>McDonald's legal team claimed that Ms. </a:t>
            </a:r>
            <a:r>
              <a:rPr lang="en-US" sz="2200" dirty="0" err="1" smtClean="0"/>
              <a:t>Lebeck</a:t>
            </a:r>
            <a:r>
              <a:rPr lang="en-US" sz="2200" dirty="0" smtClean="0"/>
              <a:t> failed to minimize the chance of injury.</a:t>
            </a:r>
          </a:p>
          <a:p>
            <a:r>
              <a:rPr lang="en-US" sz="2200" dirty="0" smtClean="0"/>
              <a:t>She held the coffee cup between her thighs.</a:t>
            </a:r>
          </a:p>
          <a:p>
            <a:r>
              <a:rPr lang="en-US" sz="2200" dirty="0"/>
              <a:t> </a:t>
            </a:r>
            <a:r>
              <a:rPr lang="en-US" sz="2200" dirty="0" smtClean="0"/>
              <a:t>she did not remover her sweatpants immediately upon spilling the coffee.</a:t>
            </a:r>
          </a:p>
          <a:p>
            <a:r>
              <a:rPr lang="en-US" sz="2200" dirty="0" smtClean="0"/>
              <a:t>McDonald’s legal team claimed that the company was going to reduce the coffee temperature.</a:t>
            </a:r>
          </a:p>
          <a:p>
            <a:endParaRPr lang="en-US" dirty="0"/>
          </a:p>
        </p:txBody>
      </p:sp>
      <p:pic>
        <p:nvPicPr>
          <p:cNvPr id="4098" name="Picture 2" descr="The Surprising True Story Behind McDonald's Hot Coffee Lawsui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3993" y="1825625"/>
            <a:ext cx="6477000" cy="34354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23993" y="5396050"/>
            <a:ext cx="6096000" cy="646331"/>
          </a:xfrm>
          <a:prstGeom prst="rect">
            <a:avLst/>
          </a:prstGeom>
        </p:spPr>
        <p:txBody>
          <a:bodyPr>
            <a:spAutoFit/>
          </a:bodyPr>
          <a:lstStyle/>
          <a:p>
            <a:r>
              <a:rPr lang="en-US" dirty="0" smtClean="0"/>
              <a:t>https://i2.wp.com/consciouslifenews.com/wp-content/uploads/2015/10/mcdonalds-coffee.jpg?ssl=1</a:t>
            </a:r>
            <a:endParaRPr lang="en-US" dirty="0"/>
          </a:p>
        </p:txBody>
      </p:sp>
    </p:spTree>
    <p:extLst>
      <p:ext uri="{BB962C8B-B14F-4D97-AF65-F5344CB8AC3E}">
        <p14:creationId xmlns:p14="http://schemas.microsoft.com/office/powerpoint/2010/main" val="371642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0" y="1825625"/>
            <a:ext cx="5469835" cy="4351338"/>
          </a:xfrm>
        </p:spPr>
        <p:txBody>
          <a:bodyPr>
            <a:noAutofit/>
          </a:bodyPr>
          <a:lstStyle/>
          <a:p>
            <a:r>
              <a:rPr lang="en-US" sz="2000" dirty="0" smtClean="0"/>
              <a:t>McDonalds claimed that its customers knew the coffee was hot.</a:t>
            </a:r>
          </a:p>
          <a:p>
            <a:r>
              <a:rPr lang="en-US" sz="2000" dirty="0" smtClean="0"/>
              <a:t>The customers wanted the coffee served under high temperatures.</a:t>
            </a:r>
          </a:p>
          <a:p>
            <a:r>
              <a:rPr lang="en-US" sz="2000" dirty="0" smtClean="0"/>
              <a:t>There was a warning of the content being hot.</a:t>
            </a:r>
          </a:p>
          <a:p>
            <a:r>
              <a:rPr lang="en-US" sz="2000" dirty="0" smtClean="0"/>
              <a:t>The warning was not that visible.</a:t>
            </a:r>
          </a:p>
          <a:p>
            <a:r>
              <a:rPr lang="en-US" sz="2000" dirty="0" smtClean="0"/>
              <a:t>The company admitted to the fact that the warning was not clearly visible.</a:t>
            </a:r>
          </a:p>
          <a:p>
            <a:r>
              <a:rPr lang="en-US" sz="2000" dirty="0" smtClean="0"/>
              <a:t>They also admitted that the customers were not aware of the  risk of the high temperatures.</a:t>
            </a:r>
            <a:endParaRPr lang="en-US" sz="2000" dirty="0"/>
          </a:p>
        </p:txBody>
      </p:sp>
      <p:pic>
        <p:nvPicPr>
          <p:cNvPr id="4" name="Picture 3"/>
          <p:cNvPicPr>
            <a:picLocks noChangeAspect="1"/>
          </p:cNvPicPr>
          <p:nvPr/>
        </p:nvPicPr>
        <p:blipFill>
          <a:blip r:embed="rId3"/>
          <a:stretch>
            <a:fillRect/>
          </a:stretch>
        </p:blipFill>
        <p:spPr>
          <a:xfrm>
            <a:off x="6308035" y="1825625"/>
            <a:ext cx="5045765" cy="2945158"/>
          </a:xfrm>
          <a:prstGeom prst="rect">
            <a:avLst/>
          </a:prstGeom>
        </p:spPr>
      </p:pic>
      <p:sp>
        <p:nvSpPr>
          <p:cNvPr id="5" name="Rectangle 4"/>
          <p:cNvSpPr/>
          <p:nvPr/>
        </p:nvSpPr>
        <p:spPr>
          <a:xfrm>
            <a:off x="6612835" y="5012208"/>
            <a:ext cx="5022574" cy="738664"/>
          </a:xfrm>
          <a:prstGeom prst="rect">
            <a:avLst/>
          </a:prstGeom>
        </p:spPr>
        <p:txBody>
          <a:bodyPr wrap="square">
            <a:spAutoFit/>
          </a:bodyPr>
          <a:lstStyle/>
          <a:p>
            <a:r>
              <a:rPr lang="en-US" sz="1400" dirty="0" smtClean="0"/>
              <a:t>https://encrypted-tbn0.gstatic.com/images?q=tbn%3AANd9GcSIHZdj6sCq3yvFnNtWUzx43lSyK2Nv8yd3LhLrqn_tRNqedXQu&amp;usqp=CAU</a:t>
            </a:r>
            <a:endParaRPr lang="en-US" sz="1400" dirty="0"/>
          </a:p>
        </p:txBody>
      </p:sp>
    </p:spTree>
    <p:extLst>
      <p:ext uri="{BB962C8B-B14F-4D97-AF65-F5344CB8AC3E}">
        <p14:creationId xmlns:p14="http://schemas.microsoft.com/office/powerpoint/2010/main" val="139182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838200" y="1825625"/>
            <a:ext cx="4648200" cy="4351338"/>
          </a:xfrm>
        </p:spPr>
        <p:txBody>
          <a:bodyPr>
            <a:normAutofit lnSpcReduction="10000"/>
          </a:bodyPr>
          <a:lstStyle/>
          <a:p>
            <a:r>
              <a:rPr lang="en-US" sz="2000" dirty="0" smtClean="0"/>
              <a:t>MacDonald’s quality assurance manager said that the company required the shops to keep the coffee pot temperature that high.</a:t>
            </a:r>
          </a:p>
          <a:p>
            <a:r>
              <a:rPr lang="en-US" sz="2000" dirty="0" smtClean="0"/>
              <a:t>The quality assurance manager admitted that there existed a risk of burn.</a:t>
            </a:r>
          </a:p>
          <a:p>
            <a:r>
              <a:rPr lang="en-US" sz="2000" dirty="0" smtClean="0"/>
              <a:t>The high temperatures could also cause burns to the mouth and throat. </a:t>
            </a:r>
          </a:p>
          <a:p>
            <a:r>
              <a:rPr lang="en-US" sz="2000" dirty="0" smtClean="0"/>
              <a:t>McDonalds had no plans of reducing the coffee temperatures. </a:t>
            </a:r>
            <a:endParaRPr lang="en-US" sz="2000" dirty="0"/>
          </a:p>
        </p:txBody>
      </p:sp>
      <p:pic>
        <p:nvPicPr>
          <p:cNvPr id="4" name="Picture 3"/>
          <p:cNvPicPr>
            <a:picLocks noChangeAspect="1"/>
          </p:cNvPicPr>
          <p:nvPr/>
        </p:nvPicPr>
        <p:blipFill>
          <a:blip r:embed="rId3"/>
          <a:stretch>
            <a:fillRect/>
          </a:stretch>
        </p:blipFill>
        <p:spPr>
          <a:xfrm>
            <a:off x="5486400" y="1825625"/>
            <a:ext cx="5181600" cy="2931905"/>
          </a:xfrm>
          <a:prstGeom prst="rect">
            <a:avLst/>
          </a:prstGeom>
        </p:spPr>
      </p:pic>
      <p:sp>
        <p:nvSpPr>
          <p:cNvPr id="5" name="Rectangle 4"/>
          <p:cNvSpPr/>
          <p:nvPr/>
        </p:nvSpPr>
        <p:spPr>
          <a:xfrm>
            <a:off x="5393634" y="5005581"/>
            <a:ext cx="6096000" cy="923330"/>
          </a:xfrm>
          <a:prstGeom prst="rect">
            <a:avLst/>
          </a:prstGeom>
        </p:spPr>
        <p:txBody>
          <a:bodyPr>
            <a:spAutoFit/>
          </a:bodyPr>
          <a:lstStyle/>
          <a:p>
            <a:r>
              <a:rPr lang="en-US" dirty="0" smtClean="0"/>
              <a:t>https://i1.wp.com/www.openmindsfoundation.org/wp-content/uploads/2017/05/hot-coffee.jpg?resize=456%2C364&amp;ssl=1</a:t>
            </a:r>
            <a:endParaRPr lang="en-US" dirty="0"/>
          </a:p>
        </p:txBody>
      </p:sp>
    </p:spTree>
    <p:extLst>
      <p:ext uri="{BB962C8B-B14F-4D97-AF65-F5344CB8AC3E}">
        <p14:creationId xmlns:p14="http://schemas.microsoft.com/office/powerpoint/2010/main" val="320123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Relevant Kinds of Insurances</a:t>
            </a:r>
            <a:endParaRPr lang="en-US" dirty="0"/>
          </a:p>
        </p:txBody>
      </p:sp>
      <p:sp>
        <p:nvSpPr>
          <p:cNvPr id="3" name="Content Placeholder 2"/>
          <p:cNvSpPr>
            <a:spLocks noGrp="1"/>
          </p:cNvSpPr>
          <p:nvPr>
            <p:ph idx="1"/>
          </p:nvPr>
        </p:nvSpPr>
        <p:spPr>
          <a:xfrm>
            <a:off x="838201" y="1825625"/>
            <a:ext cx="4171122" cy="4351338"/>
          </a:xfrm>
        </p:spPr>
        <p:txBody>
          <a:bodyPr>
            <a:normAutofit fontScale="85000" lnSpcReduction="20000"/>
          </a:bodyPr>
          <a:lstStyle/>
          <a:p>
            <a:r>
              <a:rPr lang="en-US" sz="2200" dirty="0" smtClean="0"/>
              <a:t>Product Liability Insurance</a:t>
            </a:r>
          </a:p>
          <a:p>
            <a:pPr marL="571500" indent="-571500">
              <a:buFont typeface="+mj-lt"/>
              <a:buAutoNum type="romanLcPeriod"/>
            </a:pPr>
            <a:r>
              <a:rPr lang="en-US" sz="2200" dirty="0" smtClean="0"/>
              <a:t>A company that deals with a product or services has to have a product liability insurance.</a:t>
            </a:r>
          </a:p>
          <a:p>
            <a:pPr marL="571500" indent="-571500">
              <a:buFont typeface="+mj-lt"/>
              <a:buAutoNum type="romanLcPeriod"/>
            </a:pPr>
            <a:r>
              <a:rPr lang="en-US" sz="2200" dirty="0" smtClean="0"/>
              <a:t>However, a company has to ensure its product’s safety.</a:t>
            </a:r>
          </a:p>
          <a:p>
            <a:pPr marL="571500" indent="-571500">
              <a:buFont typeface="+mj-lt"/>
              <a:buAutoNum type="romanLcPeriod"/>
            </a:pPr>
            <a:r>
              <a:rPr lang="en-US" sz="2200" dirty="0" smtClean="0"/>
              <a:t>A company picks on every possible measure.</a:t>
            </a:r>
          </a:p>
          <a:p>
            <a:pPr marL="571500" indent="-571500">
              <a:buFont typeface="+mj-lt"/>
              <a:buAutoNum type="romanLcPeriod"/>
            </a:pPr>
            <a:r>
              <a:rPr lang="en-US" sz="2200" dirty="0" smtClean="0"/>
              <a:t>A company looks for ways tom prevent a lawsuit due to damages caused by its products.</a:t>
            </a:r>
          </a:p>
          <a:p>
            <a:pPr marL="571500" indent="-571500">
              <a:buFont typeface="+mj-lt"/>
              <a:buAutoNum type="romanLcPeriod"/>
            </a:pPr>
            <a:r>
              <a:rPr lang="en-US" sz="2200" dirty="0" smtClean="0"/>
              <a:t>The policy has to be tailored to the needs of the product.</a:t>
            </a:r>
          </a:p>
          <a:p>
            <a:pPr marL="571500" indent="-571500">
              <a:buFont typeface="+mj-lt"/>
              <a:buAutoNum type="romanLcPeriod"/>
            </a:pPr>
            <a:endParaRPr lang="en-US" dirty="0"/>
          </a:p>
        </p:txBody>
      </p:sp>
      <p:pic>
        <p:nvPicPr>
          <p:cNvPr id="3074" name="Picture 2" descr="Free Research Papers - Self Improvement Essay - Gaute Hallan cas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9322" y="1825625"/>
            <a:ext cx="5989981" cy="299727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09322" y="5130597"/>
            <a:ext cx="5427961" cy="369332"/>
          </a:xfrm>
          <a:prstGeom prst="rect">
            <a:avLst/>
          </a:prstGeom>
        </p:spPr>
        <p:txBody>
          <a:bodyPr wrap="none">
            <a:spAutoFit/>
          </a:bodyPr>
          <a:lstStyle/>
          <a:p>
            <a:r>
              <a:rPr lang="en-US" dirty="0" smtClean="0"/>
              <a:t>https://i.ytimg.com/vi/9rbKywI3ww8/maxresdefault.jpg</a:t>
            </a:r>
            <a:endParaRPr lang="en-US" dirty="0"/>
          </a:p>
        </p:txBody>
      </p:sp>
    </p:spTree>
    <p:extLst>
      <p:ext uri="{BB962C8B-B14F-4D97-AF65-F5344CB8AC3E}">
        <p14:creationId xmlns:p14="http://schemas.microsoft.com/office/powerpoint/2010/main" val="424051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138530" cy="4351338"/>
          </a:xfrm>
        </p:spPr>
        <p:txBody>
          <a:bodyPr>
            <a:normAutofit/>
          </a:bodyPr>
          <a:lstStyle/>
          <a:p>
            <a:r>
              <a:rPr lang="en-US" sz="2000" dirty="0" smtClean="0"/>
              <a:t>Accident Insurance</a:t>
            </a:r>
          </a:p>
          <a:p>
            <a:pPr marL="514350" indent="-514350">
              <a:buFont typeface="+mj-lt"/>
              <a:buAutoNum type="romanLcPeriod"/>
            </a:pPr>
            <a:r>
              <a:rPr lang="en-US" sz="2000" dirty="0" smtClean="0"/>
              <a:t>Covers for costs linked to an injury during an accident.</a:t>
            </a:r>
          </a:p>
          <a:p>
            <a:pPr marL="514350" indent="-514350">
              <a:buFont typeface="+mj-lt"/>
              <a:buAutoNum type="romanLcPeriod"/>
            </a:pPr>
            <a:r>
              <a:rPr lang="en-US" sz="2000" dirty="0" smtClean="0"/>
              <a:t>It covers bodily damages caused by burns.</a:t>
            </a:r>
          </a:p>
          <a:p>
            <a:pPr marL="514350" indent="-514350">
              <a:buFont typeface="+mj-lt"/>
              <a:buAutoNum type="romanLcPeriod"/>
            </a:pPr>
            <a:r>
              <a:rPr lang="en-US" sz="2000" dirty="0" smtClean="0"/>
              <a:t>The payout amount depends on the degree of severity of the injury.</a:t>
            </a:r>
          </a:p>
          <a:p>
            <a:pPr marL="514350" indent="-514350">
              <a:buFont typeface="+mj-lt"/>
              <a:buAutoNum type="romanLcPeriod"/>
            </a:pPr>
            <a:r>
              <a:rPr lang="en-US" sz="2000" dirty="0" smtClean="0"/>
              <a:t>If burns are less than 10% of your body, the payout is less.</a:t>
            </a:r>
          </a:p>
          <a:p>
            <a:pPr marL="514350" indent="-514350">
              <a:buFont typeface="+mj-lt"/>
              <a:buAutoNum type="romanLcPeriod"/>
            </a:pPr>
            <a:r>
              <a:rPr lang="en-US" sz="2000" dirty="0" smtClean="0"/>
              <a:t>If the burns are third-degree burns, the amount of the payout goes up.</a:t>
            </a:r>
            <a:endParaRPr lang="en-US" sz="2000" dirty="0"/>
          </a:p>
        </p:txBody>
      </p:sp>
      <p:pic>
        <p:nvPicPr>
          <p:cNvPr id="4" name="Picture 3"/>
          <p:cNvPicPr>
            <a:picLocks noChangeAspect="1"/>
          </p:cNvPicPr>
          <p:nvPr/>
        </p:nvPicPr>
        <p:blipFill>
          <a:blip r:embed="rId3"/>
          <a:stretch>
            <a:fillRect/>
          </a:stretch>
        </p:blipFill>
        <p:spPr>
          <a:xfrm>
            <a:off x="5976730" y="1690688"/>
            <a:ext cx="4457700" cy="3398147"/>
          </a:xfrm>
          <a:prstGeom prst="rect">
            <a:avLst/>
          </a:prstGeom>
        </p:spPr>
      </p:pic>
      <p:sp>
        <p:nvSpPr>
          <p:cNvPr id="5" name="Rectangle 4"/>
          <p:cNvSpPr/>
          <p:nvPr/>
        </p:nvSpPr>
        <p:spPr>
          <a:xfrm>
            <a:off x="5738192" y="5223772"/>
            <a:ext cx="6096000" cy="830997"/>
          </a:xfrm>
          <a:prstGeom prst="rect">
            <a:avLst/>
          </a:prstGeom>
        </p:spPr>
        <p:txBody>
          <a:bodyPr>
            <a:spAutoFit/>
          </a:bodyPr>
          <a:lstStyle/>
          <a:p>
            <a:r>
              <a:rPr lang="en-US" sz="1600" dirty="0" smtClean="0"/>
              <a:t>https://www.mayoclinic.org/-/media/kcms/gbs/patient-consumer/images/2013/08/26/10/08/ds01176_im04388_mcdc7_third_degree_burnthu_jpg.jpg</a:t>
            </a:r>
            <a:endParaRPr lang="en-US" sz="1600" dirty="0"/>
          </a:p>
        </p:txBody>
      </p:sp>
    </p:spTree>
    <p:extLst>
      <p:ext uri="{BB962C8B-B14F-4D97-AF65-F5344CB8AC3E}">
        <p14:creationId xmlns:p14="http://schemas.microsoft.com/office/powerpoint/2010/main" val="4007696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Wrapping up </a:t>
            </a:r>
            <a:r>
              <a:rPr lang="en-US" dirty="0" smtClean="0"/>
              <a:t>the Case</a:t>
            </a:r>
            <a:endParaRPr lang="en-US" dirty="0"/>
          </a:p>
        </p:txBody>
      </p:sp>
      <p:sp>
        <p:nvSpPr>
          <p:cNvPr id="3" name="Content Placeholder 2"/>
          <p:cNvSpPr>
            <a:spLocks noGrp="1"/>
          </p:cNvSpPr>
          <p:nvPr>
            <p:ph idx="1"/>
          </p:nvPr>
        </p:nvSpPr>
        <p:spPr>
          <a:xfrm>
            <a:off x="838200" y="1825625"/>
            <a:ext cx="3389243" cy="4351338"/>
          </a:xfrm>
        </p:spPr>
        <p:txBody>
          <a:bodyPr>
            <a:normAutofit fontScale="85000" lnSpcReduction="20000"/>
          </a:bodyPr>
          <a:lstStyle/>
          <a:p>
            <a:r>
              <a:rPr lang="en-US" sz="2200" dirty="0" smtClean="0"/>
              <a:t>The Supreme Court concluded that McDonalds was reckless.</a:t>
            </a:r>
          </a:p>
          <a:p>
            <a:r>
              <a:rPr lang="en-US" sz="2200" dirty="0" smtClean="0"/>
              <a:t>The court  awarded Ms. </a:t>
            </a:r>
            <a:r>
              <a:rPr lang="en-US" sz="2200" dirty="0" err="1" smtClean="0"/>
              <a:t>Lebeck</a:t>
            </a:r>
            <a:r>
              <a:rPr lang="en-US" sz="2200" dirty="0" smtClean="0"/>
              <a:t> $480,000 to compensate for the damages.</a:t>
            </a:r>
          </a:p>
          <a:p>
            <a:r>
              <a:rPr lang="en-US" sz="2200" dirty="0" smtClean="0"/>
              <a:t>Later on McDonalds tabled the issue secretly with Ms. </a:t>
            </a:r>
            <a:r>
              <a:rPr lang="en-US" sz="2200" dirty="0" err="1" smtClean="0"/>
              <a:t>Lebeck</a:t>
            </a:r>
            <a:r>
              <a:rPr lang="en-US" sz="2200" dirty="0" smtClean="0"/>
              <a:t> and settled for a lesser amount.</a:t>
            </a:r>
          </a:p>
          <a:p>
            <a:r>
              <a:rPr lang="en-US" sz="2200" dirty="0" smtClean="0"/>
              <a:t>The public never knew the amount that was paid to Ms. </a:t>
            </a:r>
            <a:r>
              <a:rPr lang="en-US" sz="2200" dirty="0" err="1" smtClean="0"/>
              <a:t>Lebeck</a:t>
            </a:r>
            <a:r>
              <a:rPr lang="en-US" sz="2200" dirty="0" smtClean="0"/>
              <a:t>.</a:t>
            </a:r>
          </a:p>
          <a:p>
            <a:endParaRPr lang="en-US" dirty="0"/>
          </a:p>
        </p:txBody>
      </p:sp>
      <p:pic>
        <p:nvPicPr>
          <p:cNvPr id="4" name="Picture 3"/>
          <p:cNvPicPr>
            <a:picLocks noChangeAspect="1"/>
          </p:cNvPicPr>
          <p:nvPr/>
        </p:nvPicPr>
        <p:blipFill>
          <a:blip r:embed="rId3"/>
          <a:stretch>
            <a:fillRect/>
          </a:stretch>
        </p:blipFill>
        <p:spPr>
          <a:xfrm>
            <a:off x="4465982" y="1825624"/>
            <a:ext cx="5261114" cy="3753541"/>
          </a:xfrm>
          <a:prstGeom prst="rect">
            <a:avLst/>
          </a:prstGeom>
        </p:spPr>
      </p:pic>
      <p:sp>
        <p:nvSpPr>
          <p:cNvPr id="5" name="Rectangle 4"/>
          <p:cNvSpPr/>
          <p:nvPr/>
        </p:nvSpPr>
        <p:spPr>
          <a:xfrm>
            <a:off x="4465982" y="5714101"/>
            <a:ext cx="6096000" cy="646331"/>
          </a:xfrm>
          <a:prstGeom prst="rect">
            <a:avLst/>
          </a:prstGeom>
        </p:spPr>
        <p:txBody>
          <a:bodyPr>
            <a:spAutoFit/>
          </a:bodyPr>
          <a:lstStyle/>
          <a:p>
            <a:r>
              <a:rPr lang="en-US" dirty="0" smtClean="0"/>
              <a:t>https://www.gildshire.com/wp-content/uploads/2016/12/1-43.jpg</a:t>
            </a:r>
            <a:endParaRPr lang="en-US" dirty="0"/>
          </a:p>
        </p:txBody>
      </p:sp>
    </p:spTree>
    <p:extLst>
      <p:ext uri="{BB962C8B-B14F-4D97-AF65-F5344CB8AC3E}">
        <p14:creationId xmlns:p14="http://schemas.microsoft.com/office/powerpoint/2010/main" val="409166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t>
            </a:r>
            <a:endParaRPr lang="en-US" dirty="0"/>
          </a:p>
        </p:txBody>
      </p:sp>
      <p:sp>
        <p:nvSpPr>
          <p:cNvPr id="3" name="Content Placeholder 2"/>
          <p:cNvSpPr>
            <a:spLocks noGrp="1"/>
          </p:cNvSpPr>
          <p:nvPr>
            <p:ph idx="1"/>
          </p:nvPr>
        </p:nvSpPr>
        <p:spPr>
          <a:xfrm>
            <a:off x="838200" y="1825625"/>
            <a:ext cx="5416826" cy="4351338"/>
          </a:xfrm>
        </p:spPr>
        <p:txBody>
          <a:bodyPr>
            <a:normAutofit fontScale="85000" lnSpcReduction="10000"/>
          </a:bodyPr>
          <a:lstStyle/>
          <a:p>
            <a:r>
              <a:rPr lang="en-US" dirty="0" smtClean="0"/>
              <a:t>McDonald’s management requires the coffee to be held at 180 to 190 degreed Fahrenheit.</a:t>
            </a:r>
          </a:p>
          <a:p>
            <a:r>
              <a:rPr lang="en-US" dirty="0" smtClean="0"/>
              <a:t>Liquid at 180 degrees will cause third-degree burns between 3 to 7 seconds.</a:t>
            </a:r>
          </a:p>
          <a:p>
            <a:r>
              <a:rPr lang="en-US" dirty="0" smtClean="0"/>
              <a:t>McDonald’s admitted that they were aware of the risk involved in the hot coffee.</a:t>
            </a:r>
          </a:p>
          <a:p>
            <a:r>
              <a:rPr lang="en-US" dirty="0" smtClean="0"/>
              <a:t>An expert testified that the number of burns were insignificant compared to the number of cups that were sold in a day.</a:t>
            </a:r>
          </a:p>
          <a:p>
            <a:r>
              <a:rPr lang="en-US" dirty="0" smtClean="0"/>
              <a:t>The Supreme Court found out that the company was not taking the reported cases serious.</a:t>
            </a:r>
          </a:p>
          <a:p>
            <a:r>
              <a:rPr lang="en-US" dirty="0" smtClean="0"/>
              <a:t>Testimonies from McDonalds managers showed that the company was to be held reliable.</a:t>
            </a:r>
          </a:p>
          <a:p>
            <a:r>
              <a:rPr lang="en-US" dirty="0" smtClean="0"/>
              <a:t>The court directed the company to compensate Ms. </a:t>
            </a:r>
            <a:r>
              <a:rPr lang="en-US" dirty="0" err="1" smtClean="0"/>
              <a:t>Lebeck</a:t>
            </a:r>
            <a:r>
              <a:rPr lang="en-US" dirty="0" smtClean="0"/>
              <a:t> an amount of $480,000.</a:t>
            </a:r>
            <a:endParaRPr lang="en-US" dirty="0"/>
          </a:p>
        </p:txBody>
      </p:sp>
      <p:pic>
        <p:nvPicPr>
          <p:cNvPr id="4" name="Picture 3"/>
          <p:cNvPicPr>
            <a:picLocks noChangeAspect="1"/>
          </p:cNvPicPr>
          <p:nvPr/>
        </p:nvPicPr>
        <p:blipFill>
          <a:blip r:embed="rId3"/>
          <a:stretch>
            <a:fillRect/>
          </a:stretch>
        </p:blipFill>
        <p:spPr>
          <a:xfrm>
            <a:off x="6255026" y="1825626"/>
            <a:ext cx="5098774" cy="3806548"/>
          </a:xfrm>
          <a:prstGeom prst="rect">
            <a:avLst/>
          </a:prstGeom>
        </p:spPr>
      </p:pic>
      <p:sp>
        <p:nvSpPr>
          <p:cNvPr id="5" name="Rectangle 4"/>
          <p:cNvSpPr/>
          <p:nvPr/>
        </p:nvSpPr>
        <p:spPr>
          <a:xfrm>
            <a:off x="5756413" y="5715298"/>
            <a:ext cx="6096000" cy="738664"/>
          </a:xfrm>
          <a:prstGeom prst="rect">
            <a:avLst/>
          </a:prstGeom>
        </p:spPr>
        <p:txBody>
          <a:bodyPr>
            <a:spAutoFit/>
          </a:bodyPr>
          <a:lstStyle/>
          <a:p>
            <a:r>
              <a:rPr lang="en-US" sz="1400" dirty="0"/>
              <a:t>https://encrypted-tbn0.gstatic.com/images?q=tbn%3AANd9GcSnCZ9ODu4Apgeyruc3QF0TloWKoynpafY8RDmCCbUy85vwapBJ&amp;usqp=CAU</a:t>
            </a:r>
          </a:p>
        </p:txBody>
      </p:sp>
    </p:spTree>
    <p:extLst>
      <p:ext uri="{BB962C8B-B14F-4D97-AF65-F5344CB8AC3E}">
        <p14:creationId xmlns:p14="http://schemas.microsoft.com/office/powerpoint/2010/main" val="2625097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made in the Restaurant after the McDonald’s Hot Coffee Case</a:t>
            </a:r>
            <a:endParaRPr lang="en-US" dirty="0"/>
          </a:p>
        </p:txBody>
      </p:sp>
      <p:sp>
        <p:nvSpPr>
          <p:cNvPr id="3" name="Content Placeholder 2"/>
          <p:cNvSpPr>
            <a:spLocks noGrp="1"/>
          </p:cNvSpPr>
          <p:nvPr>
            <p:ph idx="1"/>
          </p:nvPr>
        </p:nvSpPr>
        <p:spPr>
          <a:xfrm>
            <a:off x="838200" y="1825625"/>
            <a:ext cx="4860235" cy="4351338"/>
          </a:xfrm>
        </p:spPr>
        <p:txBody>
          <a:bodyPr>
            <a:noAutofit/>
          </a:bodyPr>
          <a:lstStyle/>
          <a:p>
            <a:r>
              <a:rPr lang="en-US" sz="2000" dirty="0" smtClean="0"/>
              <a:t>Many of the restaurants began to put large warning labels .</a:t>
            </a:r>
          </a:p>
          <a:p>
            <a:r>
              <a:rPr lang="en-US" sz="2000" dirty="0" smtClean="0"/>
              <a:t>The warning labels are stuck on hot beverages.</a:t>
            </a:r>
          </a:p>
          <a:p>
            <a:r>
              <a:rPr lang="en-US" sz="2000" dirty="0" smtClean="0"/>
              <a:t>They act to signal the customers of hot content.</a:t>
            </a:r>
          </a:p>
          <a:p>
            <a:r>
              <a:rPr lang="en-US" sz="2000" dirty="0" smtClean="0"/>
              <a:t>They did not reduce the temperature of their coffee.</a:t>
            </a:r>
          </a:p>
          <a:p>
            <a:r>
              <a:rPr lang="en-US" sz="2000" dirty="0" smtClean="0"/>
              <a:t>The  other coffee vendors did not also reduce</a:t>
            </a:r>
          </a:p>
          <a:p>
            <a:r>
              <a:rPr lang="en-US" sz="2000" dirty="0" smtClean="0"/>
              <a:t>The industry is brewing coffee at around 200 degrees Fahrenheit</a:t>
            </a:r>
          </a:p>
          <a:p>
            <a:r>
              <a:rPr lang="en-US" sz="2000" dirty="0" smtClean="0"/>
              <a:t>They sell coffee at around 180 degrees Fahrenheit</a:t>
            </a:r>
            <a:endParaRPr lang="en-US" sz="2000" dirty="0"/>
          </a:p>
        </p:txBody>
      </p:sp>
      <p:pic>
        <p:nvPicPr>
          <p:cNvPr id="4" name="Picture 3"/>
          <p:cNvPicPr>
            <a:picLocks noChangeAspect="1"/>
          </p:cNvPicPr>
          <p:nvPr/>
        </p:nvPicPr>
        <p:blipFill>
          <a:blip r:embed="rId3"/>
          <a:stretch>
            <a:fillRect/>
          </a:stretch>
        </p:blipFill>
        <p:spPr>
          <a:xfrm>
            <a:off x="5698435" y="1825625"/>
            <a:ext cx="5655365" cy="3541505"/>
          </a:xfrm>
          <a:prstGeom prst="rect">
            <a:avLst/>
          </a:prstGeom>
        </p:spPr>
      </p:pic>
      <p:sp>
        <p:nvSpPr>
          <p:cNvPr id="5" name="Rectangle 4"/>
          <p:cNvSpPr/>
          <p:nvPr/>
        </p:nvSpPr>
        <p:spPr>
          <a:xfrm>
            <a:off x="5380382" y="5388570"/>
            <a:ext cx="6096000" cy="738664"/>
          </a:xfrm>
          <a:prstGeom prst="rect">
            <a:avLst/>
          </a:prstGeom>
        </p:spPr>
        <p:txBody>
          <a:bodyPr>
            <a:spAutoFit/>
          </a:bodyPr>
          <a:lstStyle/>
          <a:p>
            <a:r>
              <a:rPr lang="en-US" sz="1400" dirty="0" smtClean="0"/>
              <a:t>https://jpricemcnamara.com/wp-content/uploads/2015/11/Fotolia_176517375_Subscription_Monthly_M-1-759x401.jpg</a:t>
            </a:r>
            <a:endParaRPr lang="en-US" sz="1400" dirty="0"/>
          </a:p>
        </p:txBody>
      </p:sp>
    </p:spTree>
    <p:extLst>
      <p:ext uri="{BB962C8B-B14F-4D97-AF65-F5344CB8AC3E}">
        <p14:creationId xmlns:p14="http://schemas.microsoft.com/office/powerpoint/2010/main" val="1275751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838200" y="1825625"/>
            <a:ext cx="4250635" cy="4351338"/>
          </a:xfrm>
        </p:spPr>
        <p:txBody>
          <a:bodyPr>
            <a:normAutofit fontScale="77500" lnSpcReduction="20000"/>
          </a:bodyPr>
          <a:lstStyle/>
          <a:p>
            <a:r>
              <a:rPr lang="en-US" sz="2200" dirty="0" smtClean="0"/>
              <a:t>McDonald appears not to take the cases seriously.</a:t>
            </a:r>
          </a:p>
          <a:p>
            <a:r>
              <a:rPr lang="en-US" sz="2200" dirty="0" smtClean="0"/>
              <a:t>Prior to the case filed by Ms. </a:t>
            </a:r>
            <a:r>
              <a:rPr lang="en-US" sz="2200" dirty="0" err="1" smtClean="0"/>
              <a:t>Lebeck</a:t>
            </a:r>
            <a:r>
              <a:rPr lang="en-US" sz="2200" dirty="0" smtClean="0"/>
              <a:t>, there were other 700 similar cases.</a:t>
            </a:r>
          </a:p>
          <a:p>
            <a:r>
              <a:rPr lang="en-US" sz="2200" dirty="0" smtClean="0"/>
              <a:t>Stella </a:t>
            </a:r>
            <a:r>
              <a:rPr lang="en-US" sz="2200" dirty="0" err="1" smtClean="0"/>
              <a:t>Lebeck</a:t>
            </a:r>
            <a:r>
              <a:rPr lang="en-US" sz="2200" dirty="0" smtClean="0"/>
              <a:t> sustained severe burns after the hot coffee spill over her sweatpants.</a:t>
            </a:r>
          </a:p>
          <a:p>
            <a:r>
              <a:rPr lang="en-US" sz="2200" dirty="0" smtClean="0"/>
              <a:t>The jury decided to have Stella </a:t>
            </a:r>
            <a:r>
              <a:rPr lang="en-US" sz="2200" dirty="0" err="1" smtClean="0"/>
              <a:t>Lebeck</a:t>
            </a:r>
            <a:r>
              <a:rPr lang="en-US" sz="2200" dirty="0" smtClean="0"/>
              <a:t> compensated  by McDonald’s.</a:t>
            </a:r>
          </a:p>
          <a:p>
            <a:r>
              <a:rPr lang="en-US" sz="2200" dirty="0" smtClean="0"/>
              <a:t>They agreed McDonald’s to compensate her $480,000.</a:t>
            </a:r>
          </a:p>
          <a:p>
            <a:r>
              <a:rPr lang="en-US" sz="2200" dirty="0" smtClean="0"/>
              <a:t>McDonalds approached her and they settled a lower amount.</a:t>
            </a:r>
          </a:p>
          <a:p>
            <a:endParaRPr lang="en-US" dirty="0"/>
          </a:p>
        </p:txBody>
      </p:sp>
      <p:pic>
        <p:nvPicPr>
          <p:cNvPr id="4" name="Picture 3"/>
          <p:cNvPicPr>
            <a:picLocks noChangeAspect="1"/>
          </p:cNvPicPr>
          <p:nvPr/>
        </p:nvPicPr>
        <p:blipFill>
          <a:blip r:embed="rId3"/>
          <a:stretch>
            <a:fillRect/>
          </a:stretch>
        </p:blipFill>
        <p:spPr>
          <a:xfrm>
            <a:off x="5088835" y="1690688"/>
            <a:ext cx="5715000" cy="3663189"/>
          </a:xfrm>
          <a:prstGeom prst="rect">
            <a:avLst/>
          </a:prstGeom>
        </p:spPr>
      </p:pic>
      <p:sp>
        <p:nvSpPr>
          <p:cNvPr id="5" name="Rectangle 4"/>
          <p:cNvSpPr/>
          <p:nvPr/>
        </p:nvSpPr>
        <p:spPr>
          <a:xfrm>
            <a:off x="5088835" y="5536578"/>
            <a:ext cx="6096000" cy="954107"/>
          </a:xfrm>
          <a:prstGeom prst="rect">
            <a:avLst/>
          </a:prstGeom>
        </p:spPr>
        <p:txBody>
          <a:bodyPr>
            <a:spAutoFit/>
          </a:bodyPr>
          <a:lstStyle/>
          <a:p>
            <a:r>
              <a:rPr lang="en-US" sz="1400" dirty="0"/>
              <a:t>https://images-na.ssl-images-amazon.com/images/I/511jpl2uxNL._SR600%2C315_PIWhiteStrip%2CBottomLeft%2C0%2C35_PIStarRatingFIVE%2CBottomLeft%2C360%2C-6_SR600%2C315_SCLZZZZZZZ_.jpg</a:t>
            </a:r>
          </a:p>
        </p:txBody>
      </p:sp>
    </p:spTree>
    <p:extLst>
      <p:ext uri="{BB962C8B-B14F-4D97-AF65-F5344CB8AC3E}">
        <p14:creationId xmlns:p14="http://schemas.microsoft.com/office/powerpoint/2010/main" val="1585127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4369904" cy="4351338"/>
          </a:xfrm>
        </p:spPr>
        <p:txBody>
          <a:bodyPr>
            <a:normAutofit fontScale="92500" lnSpcReduction="20000"/>
          </a:bodyPr>
          <a:lstStyle/>
          <a:p>
            <a:r>
              <a:rPr lang="en-US" dirty="0" smtClean="0"/>
              <a:t>The case involving Ms. </a:t>
            </a:r>
            <a:r>
              <a:rPr lang="en-US" dirty="0" err="1" smtClean="0"/>
              <a:t>Lebeck</a:t>
            </a:r>
            <a:r>
              <a:rPr lang="en-US" dirty="0" smtClean="0"/>
              <a:t> involved product liability insurance policy.</a:t>
            </a:r>
          </a:p>
          <a:p>
            <a:r>
              <a:rPr lang="en-US" dirty="0" smtClean="0"/>
              <a:t>The policy is concerned with any damages that are caused by the product to the consumer. </a:t>
            </a:r>
          </a:p>
          <a:p>
            <a:r>
              <a:rPr lang="en-US" dirty="0" smtClean="0"/>
              <a:t>The hot coffee had caused severe burns to Ms. </a:t>
            </a:r>
            <a:r>
              <a:rPr lang="en-US" dirty="0" err="1" smtClean="0"/>
              <a:t>Lebeck</a:t>
            </a:r>
            <a:r>
              <a:rPr lang="en-US" dirty="0" smtClean="0"/>
              <a:t>.</a:t>
            </a:r>
          </a:p>
          <a:p>
            <a:r>
              <a:rPr lang="en-US" dirty="0" smtClean="0"/>
              <a:t>McDonald’s legal team agreed that the company was to reduce the temperature of the coffee pot.</a:t>
            </a:r>
          </a:p>
          <a:p>
            <a:r>
              <a:rPr lang="en-US" dirty="0" smtClean="0"/>
              <a:t>It was later discovered they did not decrease the temperatures.</a:t>
            </a:r>
          </a:p>
          <a:p>
            <a:r>
              <a:rPr lang="en-US" dirty="0" smtClean="0"/>
              <a:t>Instead, they just stuck clear warning to remind the customers that the coffee was hot.</a:t>
            </a:r>
            <a:endParaRPr lang="en-US" dirty="0"/>
          </a:p>
        </p:txBody>
      </p:sp>
      <p:pic>
        <p:nvPicPr>
          <p:cNvPr id="4" name="Picture 3"/>
          <p:cNvPicPr>
            <a:picLocks noChangeAspect="1"/>
          </p:cNvPicPr>
          <p:nvPr/>
        </p:nvPicPr>
        <p:blipFill>
          <a:blip r:embed="rId3"/>
          <a:stretch>
            <a:fillRect/>
          </a:stretch>
        </p:blipFill>
        <p:spPr>
          <a:xfrm>
            <a:off x="5208104" y="1690688"/>
            <a:ext cx="5168348" cy="4068417"/>
          </a:xfrm>
          <a:prstGeom prst="rect">
            <a:avLst/>
          </a:prstGeom>
        </p:spPr>
      </p:pic>
      <p:sp>
        <p:nvSpPr>
          <p:cNvPr id="5" name="Rectangle 4"/>
          <p:cNvSpPr/>
          <p:nvPr/>
        </p:nvSpPr>
        <p:spPr>
          <a:xfrm>
            <a:off x="5257800" y="5853797"/>
            <a:ext cx="6096000" cy="646331"/>
          </a:xfrm>
          <a:prstGeom prst="rect">
            <a:avLst/>
          </a:prstGeom>
        </p:spPr>
        <p:txBody>
          <a:bodyPr>
            <a:spAutoFit/>
          </a:bodyPr>
          <a:lstStyle/>
          <a:p>
            <a:r>
              <a:rPr lang="en-US" dirty="0"/>
              <a:t>https://pics.loveforquotes.com/the-best-way-to-enjoy-a-morning-coffee-43085857.png</a:t>
            </a:r>
          </a:p>
        </p:txBody>
      </p:sp>
    </p:spTree>
    <p:extLst>
      <p:ext uri="{BB962C8B-B14F-4D97-AF65-F5344CB8AC3E}">
        <p14:creationId xmlns:p14="http://schemas.microsoft.com/office/powerpoint/2010/main" val="2540718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sz="2000" dirty="0"/>
              <a:t>Darryl, S. W. (2017). The McDonalds’ Coffee Case. </a:t>
            </a:r>
            <a:r>
              <a:rPr lang="en-US" sz="2000" dirty="0" err="1"/>
              <a:t>Huffpost</a:t>
            </a:r>
            <a:r>
              <a:rPr lang="en-US" sz="2000" dirty="0"/>
              <a:t>, https://www.huffpost.com/entry/the-mcdonalds-coffee-case_b_14002362</a:t>
            </a:r>
            <a:r>
              <a:rPr lang="en-US" sz="2000" dirty="0" smtClean="0"/>
              <a:t>.</a:t>
            </a:r>
            <a:endParaRPr lang="en-US" sz="2000" dirty="0"/>
          </a:p>
          <a:p>
            <a:r>
              <a:rPr lang="en-US" sz="2000" dirty="0" err="1"/>
              <a:t>Daller</a:t>
            </a:r>
            <a:r>
              <a:rPr lang="en-US" sz="2000" dirty="0"/>
              <a:t>, M. F. (2015). </a:t>
            </a:r>
            <a:r>
              <a:rPr lang="en-US" sz="2000" i="1" dirty="0"/>
              <a:t>Product liability desk </a:t>
            </a:r>
            <a:r>
              <a:rPr lang="en-US" sz="2000" i="1" dirty="0" err="1"/>
              <a:t>referece</a:t>
            </a:r>
            <a:r>
              <a:rPr lang="en-US" sz="2000" i="1" dirty="0"/>
              <a:t> 2016 edition</a:t>
            </a:r>
            <a:r>
              <a:rPr lang="en-US" sz="2000" dirty="0"/>
              <a:t>. Place of publication not identified: </a:t>
            </a:r>
            <a:r>
              <a:rPr lang="en-US" sz="2000" dirty="0" err="1"/>
              <a:t>Wolters</a:t>
            </a:r>
            <a:r>
              <a:rPr lang="en-US" sz="2000" dirty="0"/>
              <a:t> Kluwer Law.</a:t>
            </a:r>
          </a:p>
        </p:txBody>
      </p:sp>
    </p:spTree>
    <p:extLst>
      <p:ext uri="{BB962C8B-B14F-4D97-AF65-F5344CB8AC3E}">
        <p14:creationId xmlns:p14="http://schemas.microsoft.com/office/powerpoint/2010/main" val="345046505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398</TotalTime>
  <Words>2184</Words>
  <Application>Microsoft Office PowerPoint</Application>
  <PresentationFormat>Widescreen</PresentationFormat>
  <Paragraphs>158</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Wingdings 3</vt:lpstr>
      <vt:lpstr>Wisp</vt:lpstr>
      <vt:lpstr>The McDonald’s Hot Coffee Case</vt:lpstr>
      <vt:lpstr>Overview</vt:lpstr>
      <vt:lpstr>Overview</vt:lpstr>
      <vt:lpstr>Overview </vt:lpstr>
      <vt:lpstr>Overview </vt:lpstr>
      <vt:lpstr>Overview </vt:lpstr>
      <vt:lpstr>Overview </vt:lpstr>
      <vt:lpstr>Overview </vt:lpstr>
      <vt:lpstr>Overview </vt:lpstr>
      <vt:lpstr>Relevant Kinds of Insurances</vt:lpstr>
      <vt:lpstr>Cont…,</vt:lpstr>
      <vt:lpstr>Wrapping up the Case</vt:lpstr>
      <vt:lpstr>Facts </vt:lpstr>
      <vt:lpstr>Changes made in the Restaurant after the McDonald’s Hot Coffee Case</vt:lpstr>
      <vt:lpstr>Conclusion </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223</cp:revision>
  <dcterms:created xsi:type="dcterms:W3CDTF">2020-04-08T18:45:10Z</dcterms:created>
  <dcterms:modified xsi:type="dcterms:W3CDTF">2020-04-09T07:28:10Z</dcterms:modified>
</cp:coreProperties>
</file>